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2"/>
  </p:notesMasterIdLst>
  <p:handoutMasterIdLst>
    <p:handoutMasterId r:id="rId23"/>
  </p:handoutMasterIdLst>
  <p:sldIdLst>
    <p:sldId id="388" r:id="rId2"/>
    <p:sldId id="392" r:id="rId3"/>
    <p:sldId id="409" r:id="rId4"/>
    <p:sldId id="399" r:id="rId5"/>
    <p:sldId id="410" r:id="rId6"/>
    <p:sldId id="400" r:id="rId7"/>
    <p:sldId id="393" r:id="rId8"/>
    <p:sldId id="394" r:id="rId9"/>
    <p:sldId id="395" r:id="rId10"/>
    <p:sldId id="396" r:id="rId11"/>
    <p:sldId id="406" r:id="rId12"/>
    <p:sldId id="397" r:id="rId13"/>
    <p:sldId id="398" r:id="rId14"/>
    <p:sldId id="401" r:id="rId15"/>
    <p:sldId id="402" r:id="rId16"/>
    <p:sldId id="403" r:id="rId17"/>
    <p:sldId id="404" r:id="rId18"/>
    <p:sldId id="407" r:id="rId19"/>
    <p:sldId id="405" r:id="rId20"/>
    <p:sldId id="408" r:id="rId21"/>
  </p:sldIdLst>
  <p:sldSz cx="9144000" cy="6858000" type="screen4x3"/>
  <p:notesSz cx="6797675" cy="9928225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30A0"/>
    <a:srgbClr val="70303C"/>
    <a:srgbClr val="FB6DE7"/>
    <a:srgbClr val="FF0066"/>
    <a:srgbClr val="F9E7F5"/>
    <a:srgbClr val="F1C5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Svetlý štýl 3 - zvýrazneni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258" autoAdjust="0"/>
    <p:restoredTop sz="93651" autoAdjust="0"/>
  </p:normalViewPr>
  <p:slideViewPr>
    <p:cSldViewPr>
      <p:cViewPr>
        <p:scale>
          <a:sx n="70" d="100"/>
          <a:sy n="70" d="100"/>
        </p:scale>
        <p:origin x="656" y="32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DCD98B-3F08-4C73-A804-AB18CF7DC612}" type="datetimeFigureOut">
              <a:rPr lang="sk-SK" smtClean="0"/>
              <a:t>28. 5. 2022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B54F72-7A7A-4610-A5EC-4C433CC7F1D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360157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49688" y="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C1F5DB-BA02-4043-BC68-8D9F0EE20FE7}" type="datetimeFigureOut">
              <a:rPr lang="sk-SK" smtClean="0"/>
              <a:pPr/>
              <a:t>28. 5. 2022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79450" y="4716464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942975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49688" y="942975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294DF6-8F0A-4945-9FAD-DA13C9F02C05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64501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94DF6-8F0A-4945-9FAD-DA13C9F02C05}" type="slidenum">
              <a:rPr lang="sk-SK" smtClean="0"/>
              <a:pPr/>
              <a:t>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39607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sk-SK"/>
              <a:t>Upravte štýl predlohy podnadpisov</a:t>
            </a:r>
            <a:endParaRPr kumimoji="0" lang="en-US"/>
          </a:p>
        </p:txBody>
      </p:sp>
      <p:sp>
        <p:nvSpPr>
          <p:cNvPr id="28" name="Zástupný symbol dátumu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AD05D6C-BA16-483B-AA09-B15AFEC58FFE}" type="datetimeFigureOut">
              <a:rPr lang="sk-SK" smtClean="0"/>
              <a:pPr/>
              <a:t>28. 5. 2022</a:t>
            </a:fld>
            <a:endParaRPr lang="sk-SK"/>
          </a:p>
        </p:txBody>
      </p:sp>
      <p:sp>
        <p:nvSpPr>
          <p:cNvPr id="17" name="Zástupný symbol päty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sk-SK"/>
          </a:p>
        </p:txBody>
      </p:sp>
      <p:sp>
        <p:nvSpPr>
          <p:cNvPr id="29" name="Zástupný symbol čísla snímky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21" name="Obdĺžnik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Obdĺžnik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Obdĺžnik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Obdĺžnik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28. 5. 2022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28. 5. 2022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7" name="Rovná spojnica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Rovnoramenný trojuholník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ovná spojnica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28. 5. 2022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8" name="Zástupný symbol obsahu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AD05D6C-BA16-483B-AA09-B15AFEC58FFE}" type="datetimeFigureOut">
              <a:rPr lang="sk-SK" smtClean="0"/>
              <a:pPr/>
              <a:t>28. 5. 2022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7" name="Obdĺžnik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bdĺžnik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28. 5. 2022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9" name="Zástupný symbol obsahu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11" name="Zástupný symbol obsahu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28. 5. 2022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1" name="Zástupný symbol obsahu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13" name="Zástupný symbol obsahu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28. 5. 2022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6" name="Rovnoramenný trojuholní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28. 5. 2022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5" name="Rovná spojnica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Rovnoramenný trojuholní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28. 5. 2022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8" name="Rovná spojnica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ovná spojnica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Rovnoramenný trojuholní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Zástupný symbol obsahu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sk-SK"/>
              <a:t>Ak chcete pridať obrázok, kliknite na ikonu</a:t>
            </a:r>
            <a:endParaRPr kumimoji="0" lang="en-US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28. 5. 2022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8" name="Rovná spojnica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ovnoramenný trojuholní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ĺžnik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ástupný symbol nadpisu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13" name="Zástupný symbol textu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sk-SK"/>
              <a:t>Upravte štýl predlohy textu.</a:t>
            </a:r>
          </a:p>
          <a:p>
            <a:pPr lvl="1" eaLnBrk="1" latinLnBrk="0" hangingPunct="1"/>
            <a:r>
              <a:rPr kumimoji="0" lang="sk-SK"/>
              <a:t>Druhá úroveň</a:t>
            </a:r>
          </a:p>
          <a:p>
            <a:pPr lvl="2" eaLnBrk="1" latinLnBrk="0" hangingPunct="1"/>
            <a:r>
              <a:rPr kumimoji="0" lang="sk-SK"/>
              <a:t>Tretia úroveň</a:t>
            </a:r>
          </a:p>
          <a:p>
            <a:pPr lvl="3" eaLnBrk="1" latinLnBrk="0" hangingPunct="1"/>
            <a:r>
              <a:rPr kumimoji="0" lang="sk-SK"/>
              <a:t>Štvrtá úroveň</a:t>
            </a:r>
          </a:p>
          <a:p>
            <a:pPr lvl="4" eaLnBrk="1" latinLnBrk="0" hangingPunct="1"/>
            <a:r>
              <a:rPr kumimoji="0" lang="sk-SK"/>
              <a:t>Piata úroveň</a:t>
            </a:r>
            <a:endParaRPr kumimoji="0" lang="en-US"/>
          </a:p>
        </p:txBody>
      </p:sp>
      <p:sp>
        <p:nvSpPr>
          <p:cNvPr id="14" name="Zástupný symbol dátumu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AD05D6C-BA16-483B-AA09-B15AFEC58FFE}" type="datetimeFigureOut">
              <a:rPr lang="sk-SK" smtClean="0"/>
              <a:pPr/>
              <a:t>28. 5. 2022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sk-SK"/>
          </a:p>
        </p:txBody>
      </p:sp>
      <p:sp>
        <p:nvSpPr>
          <p:cNvPr id="23" name="Zástupný symbol čísla snímky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28" name="Rovná spojnica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Rovná spojnica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ovnoramenný trojuholník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lokTextu 6"/>
          <p:cNvSpPr txBox="1"/>
          <p:nvPr/>
        </p:nvSpPr>
        <p:spPr>
          <a:xfrm>
            <a:off x="1164863" y="3861048"/>
            <a:ext cx="6919319" cy="499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b="1" dirty="0"/>
              <a:t>RIS3 Analysis in the Danube Region</a:t>
            </a:r>
            <a:endParaRPr lang="sk-SK" sz="2000" b="1" dirty="0"/>
          </a:p>
        </p:txBody>
      </p:sp>
      <p:pic>
        <p:nvPicPr>
          <p:cNvPr id="9" name="Obrázok 8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95" t="11297" r="58413" b="79366"/>
          <a:stretch/>
        </p:blipFill>
        <p:spPr bwMode="auto">
          <a:xfrm>
            <a:off x="25224" y="6047338"/>
            <a:ext cx="1882480" cy="55001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6" name="Picture 2" descr="Image result for danube transnational programm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5983890"/>
            <a:ext cx="1932747" cy="581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News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27"/>
          <a:stretch/>
        </p:blipFill>
        <p:spPr bwMode="auto">
          <a:xfrm>
            <a:off x="-7055" y="0"/>
            <a:ext cx="9085095" cy="3589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University of Belgrad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9869" y="6003552"/>
            <a:ext cx="1925723" cy="578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VÃ½sledok vyhÄ¾adÃ¡vania obrÃ¡zkov pre dopyt eu flag ipa partne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805263"/>
            <a:ext cx="872344" cy="792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164863" y="5033902"/>
            <a:ext cx="7128792" cy="555338"/>
          </a:xfrm>
        </p:spPr>
        <p:txBody>
          <a:bodyPr>
            <a:noAutofit/>
          </a:bodyPr>
          <a:lstStyle/>
          <a:p>
            <a:pPr algn="ctr"/>
            <a:r>
              <a:rPr lang="sk-SK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Prof. Dr Viktor </a:t>
            </a:r>
            <a:r>
              <a:rPr lang="sk-SK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Nedović</a:t>
            </a:r>
            <a:r>
              <a:rPr lang="sk-SK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sk-SK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sk-SK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Dr Dijana Štrbac</a:t>
            </a:r>
            <a:endParaRPr lang="sk-SK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" name="Picture 2" descr="CVTI SR &gt; Pre médiá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399" y="5778330"/>
            <a:ext cx="907745" cy="909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65678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 smtClean="0"/>
              <a:t>RIS3 implementation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435280" cy="4937760"/>
          </a:xfrm>
        </p:spPr>
        <p:txBody>
          <a:bodyPr/>
          <a:lstStyle/>
          <a:p>
            <a:r>
              <a:rPr lang="en-US" dirty="0"/>
              <a:t>The major sources for funding RIS3 implementation in the EU </a:t>
            </a:r>
            <a:r>
              <a:rPr lang="en-US" dirty="0" smtClean="0"/>
              <a:t>countries</a:t>
            </a:r>
            <a:r>
              <a:rPr lang="sr-Latn-RS" dirty="0"/>
              <a:t>: </a:t>
            </a:r>
            <a:r>
              <a:rPr lang="sr-Latn-RS" dirty="0" err="1"/>
              <a:t>state</a:t>
            </a:r>
            <a:r>
              <a:rPr lang="sr-Latn-RS" dirty="0"/>
              <a:t> </a:t>
            </a:r>
            <a:r>
              <a:rPr lang="sr-Latn-RS" dirty="0" err="1" smtClean="0"/>
              <a:t>budget</a:t>
            </a:r>
            <a:r>
              <a:rPr lang="sr-Latn-RS" dirty="0" smtClean="0"/>
              <a:t>, </a:t>
            </a:r>
            <a:r>
              <a:rPr lang="sr-Latn-RS" dirty="0"/>
              <a:t>EU </a:t>
            </a:r>
            <a:r>
              <a:rPr lang="sr-Latn-RS" dirty="0" smtClean="0"/>
              <a:t>funds, </a:t>
            </a:r>
            <a:r>
              <a:rPr lang="sr-Latn-RS" dirty="0"/>
              <a:t>private business </a:t>
            </a:r>
            <a:r>
              <a:rPr lang="sr-Latn-RS" dirty="0" smtClean="0"/>
              <a:t>sources.</a:t>
            </a:r>
          </a:p>
          <a:p>
            <a:r>
              <a:rPr lang="en-US" dirty="0" smtClean="0"/>
              <a:t>In </a:t>
            </a:r>
            <a:r>
              <a:rPr lang="en-US" dirty="0"/>
              <a:t>the non-EU Danube region countries, funding sources are: state budget; IPA 2018 and donor </a:t>
            </a:r>
            <a:r>
              <a:rPr lang="en-US" dirty="0" smtClean="0"/>
              <a:t>funds</a:t>
            </a:r>
            <a:r>
              <a:rPr lang="sr-Latn-RS" dirty="0" smtClean="0"/>
              <a:t>.</a:t>
            </a:r>
          </a:p>
          <a:p>
            <a:r>
              <a:rPr lang="sr-Latn-RS" dirty="0" smtClean="0"/>
              <a:t>W</a:t>
            </a:r>
            <a:r>
              <a:rPr lang="en-US" dirty="0" err="1" smtClean="0"/>
              <a:t>orking</a:t>
            </a:r>
            <a:r>
              <a:rPr lang="en-US" dirty="0" smtClean="0"/>
              <a:t> </a:t>
            </a:r>
            <a:r>
              <a:rPr lang="en-US" dirty="0"/>
              <a:t>groups related to S3 </a:t>
            </a:r>
            <a:r>
              <a:rPr lang="en-US" dirty="0" smtClean="0"/>
              <a:t>priorities</a:t>
            </a:r>
            <a:r>
              <a:rPr lang="sr-Latn-RS" dirty="0"/>
              <a:t> </a:t>
            </a:r>
            <a:r>
              <a:rPr lang="en-US" dirty="0" smtClean="0"/>
              <a:t>(domain </a:t>
            </a:r>
            <a:r>
              <a:rPr lang="en-US" dirty="0"/>
              <a:t>platforms or national innovation platforms</a:t>
            </a:r>
            <a:r>
              <a:rPr lang="en-US" dirty="0" smtClean="0"/>
              <a:t>)</a:t>
            </a:r>
            <a:r>
              <a:rPr lang="sr-Latn-RS" dirty="0" smtClean="0"/>
              <a:t>.</a:t>
            </a:r>
          </a:p>
          <a:p>
            <a:r>
              <a:rPr lang="en-US" dirty="0"/>
              <a:t>An adequate stakeholder involvement is a key prerequisite in implementing a bottom-up approach such as </a:t>
            </a:r>
            <a:r>
              <a:rPr lang="en-US" dirty="0" smtClean="0"/>
              <a:t>RIS3</a:t>
            </a:r>
            <a:r>
              <a:rPr lang="sr-Latn-R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081245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363272" cy="540296"/>
          </a:xfrm>
        </p:spPr>
        <p:txBody>
          <a:bodyPr>
            <a:normAutofit/>
          </a:bodyPr>
          <a:lstStyle/>
          <a:p>
            <a:pPr algn="ctr"/>
            <a:r>
              <a:rPr lang="en-US" sz="2400" dirty="0"/>
              <a:t>Key factors for a successful RIS3 implementation</a:t>
            </a:r>
            <a:endParaRPr lang="sr-Latn-RS" sz="24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552044849"/>
              </p:ext>
            </p:extLst>
          </p:nvPr>
        </p:nvGraphicFramePr>
        <p:xfrm>
          <a:off x="179508" y="836712"/>
          <a:ext cx="8856987" cy="5894519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5197077">
                  <a:extLst>
                    <a:ext uri="{9D8B030D-6E8A-4147-A177-3AD203B41FA5}">
                      <a16:colId xmlns:a16="http://schemas.microsoft.com/office/drawing/2014/main" val="4047721241"/>
                    </a:ext>
                  </a:extLst>
                </a:gridCol>
                <a:gridCol w="3659910">
                  <a:extLst>
                    <a:ext uri="{9D8B030D-6E8A-4147-A177-3AD203B41FA5}">
                      <a16:colId xmlns:a16="http://schemas.microsoft.com/office/drawing/2014/main" val="2226464264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EU countries</a:t>
                      </a:r>
                      <a:endParaRPr lang="sr-Latn-R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36" marR="4603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Non-EU countries</a:t>
                      </a:r>
                      <a:endParaRPr lang="sr-Latn-R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36" marR="46036" marT="0" marB="0" anchor="ctr"/>
                </a:tc>
                <a:extLst>
                  <a:ext uri="{0D108BD9-81ED-4DB2-BD59-A6C34878D82A}">
                    <a16:rowId xmlns:a16="http://schemas.microsoft.com/office/drawing/2014/main" val="3848039806"/>
                  </a:ext>
                </a:extLst>
              </a:tr>
              <a:tr h="560648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b="0" dirty="0" smtClean="0">
                          <a:effectLst/>
                        </a:rPr>
                        <a:t>DESIGN:</a:t>
                      </a:r>
                      <a:endParaRPr lang="sr-Latn-RS" sz="1300" b="0" dirty="0" smtClean="0">
                        <a:effectLst/>
                      </a:endParaRPr>
                    </a:p>
                    <a:p>
                      <a:pPr marL="171450" lvl="0" indent="-17145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en-GB" sz="1300" b="0" dirty="0" smtClean="0">
                          <a:effectLst/>
                        </a:rPr>
                        <a:t>evidence </a:t>
                      </a:r>
                      <a:r>
                        <a:rPr lang="en-GB" sz="1300" b="0" dirty="0">
                          <a:effectLst/>
                        </a:rPr>
                        <a:t>based approach to priorities setting</a:t>
                      </a:r>
                      <a:endParaRPr lang="sr-Latn-RS" sz="1300" b="0" dirty="0">
                        <a:effectLst/>
                      </a:endParaRPr>
                    </a:p>
                    <a:p>
                      <a:pPr marL="171450" lvl="0" indent="-17145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en-GB" sz="1300" b="0" dirty="0" smtClean="0">
                          <a:effectLst/>
                        </a:rPr>
                        <a:t>flexibility </a:t>
                      </a:r>
                      <a:r>
                        <a:rPr lang="en-GB" sz="1300" b="0" dirty="0">
                          <a:effectLst/>
                        </a:rPr>
                        <a:t>to update and fine-tune RIS3 domains</a:t>
                      </a:r>
                      <a:endParaRPr lang="sr-Latn-RS" sz="1300" b="0" dirty="0">
                        <a:effectLst/>
                      </a:endParaRPr>
                    </a:p>
                    <a:p>
                      <a:pPr marL="171450" lvl="0" indent="-17145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en-GB" sz="1300" b="0" dirty="0" smtClean="0">
                          <a:effectLst/>
                        </a:rPr>
                        <a:t>visible </a:t>
                      </a:r>
                      <a:r>
                        <a:rPr lang="en-GB" sz="1300" b="0" dirty="0">
                          <a:effectLst/>
                        </a:rPr>
                        <a:t>results of sufficient </a:t>
                      </a:r>
                      <a:r>
                        <a:rPr lang="en-GB" sz="1300" b="0" dirty="0" smtClean="0">
                          <a:effectLst/>
                        </a:rPr>
                        <a:t>RDI </a:t>
                      </a:r>
                      <a:r>
                        <a:rPr lang="en-GB" sz="1300" b="0" dirty="0">
                          <a:effectLst/>
                        </a:rPr>
                        <a:t>support (clear methodology and transparent EDP process)</a:t>
                      </a:r>
                      <a:endParaRPr lang="sr-Latn-RS" sz="1300" b="0" dirty="0">
                        <a:effectLst/>
                      </a:endParaRPr>
                    </a:p>
                    <a:p>
                      <a:pPr marL="171450" lvl="0" indent="-17145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en-GB" sz="1300" b="0" dirty="0" smtClean="0">
                          <a:effectLst/>
                        </a:rPr>
                        <a:t>Increasing </a:t>
                      </a:r>
                      <a:r>
                        <a:rPr lang="en-GB" sz="1300" b="0" dirty="0">
                          <a:effectLst/>
                        </a:rPr>
                        <a:t>the regional approach in RIS3</a:t>
                      </a:r>
                      <a:endParaRPr lang="sr-Latn-RS" sz="1300" b="0" dirty="0">
                        <a:effectLst/>
                      </a:endParaRPr>
                    </a:p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endParaRPr lang="sr-Latn-RS" sz="1300" b="0" dirty="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b="0" dirty="0" smtClean="0">
                          <a:effectLst/>
                        </a:rPr>
                        <a:t>FUNDING:</a:t>
                      </a:r>
                      <a:endParaRPr lang="sr-Latn-RS" sz="1300" b="0" dirty="0" smtClean="0">
                        <a:effectLst/>
                      </a:endParaRPr>
                    </a:p>
                    <a:p>
                      <a:pPr marL="171450" lvl="0" indent="-17145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en-GB" sz="1300" b="0" dirty="0" smtClean="0">
                          <a:effectLst/>
                        </a:rPr>
                        <a:t>ensuring </a:t>
                      </a:r>
                      <a:r>
                        <a:rPr lang="en-GB" sz="1300" b="0" dirty="0">
                          <a:effectLst/>
                        </a:rPr>
                        <a:t>the long term stable funding of </a:t>
                      </a:r>
                      <a:r>
                        <a:rPr lang="sr-Latn-RS" sz="1300" b="0" dirty="0" smtClean="0">
                          <a:effectLst/>
                        </a:rPr>
                        <a:t>R&amp;D </a:t>
                      </a:r>
                      <a:r>
                        <a:rPr lang="en-GB" sz="1300" b="0" dirty="0" smtClean="0">
                          <a:effectLst/>
                        </a:rPr>
                        <a:t>from </a:t>
                      </a:r>
                      <a:r>
                        <a:rPr lang="en-GB" sz="1300" b="0" dirty="0">
                          <a:effectLst/>
                        </a:rPr>
                        <a:t>state budget</a:t>
                      </a:r>
                      <a:endParaRPr lang="sr-Latn-RS" sz="1300" b="0" dirty="0">
                        <a:effectLst/>
                      </a:endParaRPr>
                    </a:p>
                    <a:p>
                      <a:pPr marL="171450" lvl="0" indent="-17145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en-GB" sz="1300" b="0" dirty="0" smtClean="0">
                          <a:effectLst/>
                        </a:rPr>
                        <a:t>creating </a:t>
                      </a:r>
                      <a:r>
                        <a:rPr lang="en-GB" sz="1300" b="0" dirty="0">
                          <a:effectLst/>
                        </a:rPr>
                        <a:t>effective synergies between state, EU structural </a:t>
                      </a:r>
                      <a:r>
                        <a:rPr lang="en-GB" sz="1300" b="0" dirty="0" smtClean="0">
                          <a:effectLst/>
                        </a:rPr>
                        <a:t>funds </a:t>
                      </a:r>
                      <a:r>
                        <a:rPr lang="en-GB" sz="1300" b="0" dirty="0">
                          <a:effectLst/>
                        </a:rPr>
                        <a:t>and EU framework programmes</a:t>
                      </a:r>
                      <a:endParaRPr lang="sr-Latn-RS" sz="1300" b="0" dirty="0">
                        <a:effectLst/>
                      </a:endParaRPr>
                    </a:p>
                    <a:p>
                      <a:pPr marL="171450" lvl="0" indent="-17145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en-GB" sz="1300" b="0" dirty="0" smtClean="0">
                          <a:effectLst/>
                        </a:rPr>
                        <a:t>targeted support </a:t>
                      </a:r>
                      <a:r>
                        <a:rPr lang="en-GB" sz="1300" b="0" dirty="0">
                          <a:effectLst/>
                        </a:rPr>
                        <a:t>for key sectors of economy in line with RIS3 domains</a:t>
                      </a:r>
                      <a:endParaRPr lang="sr-Latn-RS" sz="1300" b="0" dirty="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b="0" dirty="0">
                          <a:effectLst/>
                        </a:rPr>
                        <a:t> </a:t>
                      </a:r>
                      <a:endParaRPr lang="sr-Latn-RS" sz="1300" b="0" dirty="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b="0" dirty="0" smtClean="0">
                          <a:effectLst/>
                        </a:rPr>
                        <a:t>STAKEHOLDERS:</a:t>
                      </a:r>
                      <a:endParaRPr lang="sr-Latn-RS" sz="1300" b="0" dirty="0" smtClean="0">
                        <a:effectLst/>
                      </a:endParaRPr>
                    </a:p>
                    <a:p>
                      <a:pPr marL="171450" lvl="0" indent="-17145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en-GB" sz="1300" b="0" dirty="0" smtClean="0">
                          <a:effectLst/>
                        </a:rPr>
                        <a:t>ongoing/sufficient </a:t>
                      </a:r>
                      <a:r>
                        <a:rPr lang="en-GB" sz="1300" b="0" dirty="0">
                          <a:effectLst/>
                        </a:rPr>
                        <a:t>communication with relevant stakeholders</a:t>
                      </a:r>
                      <a:endParaRPr lang="sr-Latn-RS" sz="1300" b="0" dirty="0">
                        <a:effectLst/>
                      </a:endParaRPr>
                    </a:p>
                    <a:p>
                      <a:pPr marL="171450" lvl="0" indent="-17145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en-GB" sz="1300" b="0" dirty="0" smtClean="0">
                          <a:effectLst/>
                        </a:rPr>
                        <a:t>cooperation </a:t>
                      </a:r>
                      <a:r>
                        <a:rPr lang="en-GB" sz="1300" b="0" dirty="0">
                          <a:effectLst/>
                        </a:rPr>
                        <a:t>between regional and national institutions dealing with RIS3</a:t>
                      </a:r>
                      <a:endParaRPr lang="sr-Latn-RS" sz="1300" b="0" dirty="0">
                        <a:effectLst/>
                      </a:endParaRPr>
                    </a:p>
                    <a:p>
                      <a:pPr marL="18034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b="0" dirty="0">
                          <a:effectLst/>
                        </a:rPr>
                        <a:t>  </a:t>
                      </a:r>
                      <a:endParaRPr lang="sr-Latn-RS" sz="1300" b="0" dirty="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b="0" dirty="0" smtClean="0">
                          <a:effectLst/>
                        </a:rPr>
                        <a:t>GENERAL FRAMEWORK:</a:t>
                      </a:r>
                      <a:endParaRPr lang="sr-Latn-RS" sz="1300" b="0" dirty="0" smtClean="0">
                        <a:effectLst/>
                      </a:endParaRPr>
                    </a:p>
                    <a:p>
                      <a:pPr marL="171450" lvl="0" indent="-17145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en-GB" sz="1300" b="0" dirty="0" smtClean="0">
                          <a:effectLst/>
                        </a:rPr>
                        <a:t>Broad </a:t>
                      </a:r>
                      <a:r>
                        <a:rPr lang="en-GB" sz="1300" b="0" dirty="0">
                          <a:effectLst/>
                        </a:rPr>
                        <a:t>consensus on the need to transformation of the current </a:t>
                      </a:r>
                      <a:r>
                        <a:rPr lang="sr-Latn-RS" sz="1300" b="0" dirty="0" smtClean="0">
                          <a:effectLst/>
                        </a:rPr>
                        <a:t>R&amp;I </a:t>
                      </a:r>
                      <a:r>
                        <a:rPr lang="en-GB" sz="1300" b="0" dirty="0" smtClean="0">
                          <a:effectLst/>
                        </a:rPr>
                        <a:t>system </a:t>
                      </a:r>
                      <a:r>
                        <a:rPr lang="en-GB" sz="1300" b="0" dirty="0">
                          <a:effectLst/>
                        </a:rPr>
                        <a:t>and its governance.</a:t>
                      </a:r>
                      <a:endParaRPr lang="sr-Latn-RS" sz="1300" b="0" dirty="0">
                        <a:effectLst/>
                      </a:endParaRPr>
                    </a:p>
                    <a:p>
                      <a:pPr marL="171450" lvl="0" indent="-17145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en-GB" sz="1300" b="0" dirty="0" smtClean="0">
                          <a:effectLst/>
                        </a:rPr>
                        <a:t>Creating </a:t>
                      </a:r>
                      <a:r>
                        <a:rPr lang="en-GB" sz="1300" b="0" dirty="0">
                          <a:effectLst/>
                        </a:rPr>
                        <a:t>effective complex innovation ecosystem</a:t>
                      </a:r>
                      <a:endParaRPr lang="sr-Latn-RS" sz="1300" b="0" dirty="0">
                        <a:effectLst/>
                      </a:endParaRPr>
                    </a:p>
                    <a:p>
                      <a:pPr marL="171450" lvl="0" indent="-17145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en-GB" sz="1300" b="0" dirty="0" smtClean="0">
                          <a:effectLst/>
                        </a:rPr>
                        <a:t>Increasing </a:t>
                      </a:r>
                      <a:r>
                        <a:rPr lang="en-GB" sz="1300" b="0" dirty="0">
                          <a:effectLst/>
                        </a:rPr>
                        <a:t>investments in human resources in </a:t>
                      </a:r>
                      <a:r>
                        <a:rPr lang="sr-Latn-RS" sz="1300" b="0" dirty="0" smtClean="0">
                          <a:effectLst/>
                        </a:rPr>
                        <a:t>R&amp;I</a:t>
                      </a:r>
                      <a:r>
                        <a:rPr lang="en-GB" sz="1300" b="0" dirty="0" smtClean="0">
                          <a:effectLst/>
                        </a:rPr>
                        <a:t>, </a:t>
                      </a:r>
                      <a:r>
                        <a:rPr lang="en-GB" sz="1300" b="0" dirty="0">
                          <a:effectLst/>
                        </a:rPr>
                        <a:t>tackling the brain drain</a:t>
                      </a:r>
                      <a:endParaRPr lang="sr-Latn-RS" sz="1300" b="0" dirty="0">
                        <a:effectLst/>
                      </a:endParaRPr>
                    </a:p>
                    <a:p>
                      <a:pPr marL="171450" lvl="0" indent="-17145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en-GB" sz="1300" b="0" dirty="0" smtClean="0">
                          <a:effectLst/>
                        </a:rPr>
                        <a:t>Boosting </a:t>
                      </a:r>
                      <a:r>
                        <a:rPr lang="en-GB" sz="1300" b="0" dirty="0">
                          <a:effectLst/>
                        </a:rPr>
                        <a:t>the involvement of  business sector in </a:t>
                      </a:r>
                      <a:r>
                        <a:rPr lang="sr-Latn-RS" sz="1300" b="0" dirty="0" smtClean="0">
                          <a:effectLst/>
                        </a:rPr>
                        <a:t>R&amp;I</a:t>
                      </a:r>
                      <a:r>
                        <a:rPr lang="en-GB" sz="1300" b="0" dirty="0" smtClean="0">
                          <a:effectLst/>
                        </a:rPr>
                        <a:t>, </a:t>
                      </a:r>
                      <a:r>
                        <a:rPr lang="en-GB" sz="1300" b="0" dirty="0">
                          <a:effectLst/>
                        </a:rPr>
                        <a:t>including </a:t>
                      </a:r>
                      <a:r>
                        <a:rPr lang="sr-Latn-RS" sz="1300" b="0" dirty="0" smtClean="0">
                          <a:effectLst/>
                        </a:rPr>
                        <a:t>R&amp;I </a:t>
                      </a:r>
                      <a:r>
                        <a:rPr lang="en-GB" sz="1300" b="0" dirty="0" smtClean="0">
                          <a:effectLst/>
                        </a:rPr>
                        <a:t>capacities </a:t>
                      </a:r>
                      <a:r>
                        <a:rPr lang="en-GB" sz="1300" b="0" dirty="0">
                          <a:effectLst/>
                        </a:rPr>
                        <a:t>of SMEs</a:t>
                      </a:r>
                      <a:endParaRPr lang="sr-Latn-RS" sz="13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36" marR="46036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Char char="q"/>
                      </a:pPr>
                      <a:endParaRPr lang="sr-Latn-RS" sz="1400" dirty="0" smtClean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en-GB" sz="1400" dirty="0" smtClean="0">
                          <a:effectLst/>
                        </a:rPr>
                        <a:t>strong </a:t>
                      </a:r>
                      <a:r>
                        <a:rPr lang="en-GB" sz="1400" dirty="0">
                          <a:effectLst/>
                        </a:rPr>
                        <a:t>political commitment</a:t>
                      </a:r>
                      <a:endParaRPr lang="sr-Latn-RS" sz="14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en-GB" sz="1400" dirty="0">
                          <a:effectLst/>
                        </a:rPr>
                        <a:t>proper design of the implementation framework</a:t>
                      </a:r>
                      <a:endParaRPr lang="sr-Latn-RS" sz="14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en-GB" sz="1400" dirty="0">
                          <a:effectLst/>
                        </a:rPr>
                        <a:t>sufficient funding</a:t>
                      </a:r>
                      <a:endParaRPr lang="sr-Latn-RS" sz="14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en-GB" sz="1400" dirty="0">
                          <a:effectLst/>
                        </a:rPr>
                        <a:t>orientation of the national funding towards S3 and programming for the international funding sources based on S3</a:t>
                      </a:r>
                      <a:endParaRPr lang="sr-Latn-RS" sz="14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en-GB" sz="1400" dirty="0">
                          <a:effectLst/>
                        </a:rPr>
                        <a:t>successful involvement of all relevant stakeholders and good mechanisms to reach them easily</a:t>
                      </a:r>
                      <a:endParaRPr lang="sr-Latn-RS" sz="1400" dirty="0">
                        <a:effectLst/>
                      </a:endParaRPr>
                    </a:p>
                    <a:p>
                      <a:pPr marL="171450" indent="-17145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q"/>
                      </a:pPr>
                      <a:endParaRPr lang="sr-Latn-R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36" marR="46036" marT="0" marB="0"/>
                </a:tc>
                <a:extLst>
                  <a:ext uri="{0D108BD9-81ED-4DB2-BD59-A6C34878D82A}">
                    <a16:rowId xmlns:a16="http://schemas.microsoft.com/office/drawing/2014/main" val="28456038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32382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 smtClean="0"/>
              <a:t>RIS3 Monitoring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435280" cy="4937760"/>
          </a:xfrm>
        </p:spPr>
        <p:txBody>
          <a:bodyPr>
            <a:normAutofit/>
          </a:bodyPr>
          <a:lstStyle/>
          <a:p>
            <a:r>
              <a:rPr lang="en-US" dirty="0"/>
              <a:t>In the observed countries, RIS3 monitoring team is </a:t>
            </a:r>
            <a:r>
              <a:rPr lang="en-US" dirty="0" err="1"/>
              <a:t>organised</a:t>
            </a:r>
            <a:r>
              <a:rPr lang="en-US" dirty="0"/>
              <a:t> as a particular unit within Ministry of economy/innovation/science or other public body. </a:t>
            </a:r>
            <a:endParaRPr lang="sr-Latn-RS" dirty="0" smtClean="0"/>
          </a:p>
          <a:p>
            <a:r>
              <a:rPr lang="en-US" dirty="0" smtClean="0"/>
              <a:t>The </a:t>
            </a:r>
            <a:r>
              <a:rPr lang="en-US" dirty="0"/>
              <a:t>EU countries already have well established monitoring framework and their performance towards the objectives of the strategy is regularly and systematically evaluated. </a:t>
            </a:r>
            <a:endParaRPr lang="sr-Latn-RS" dirty="0" smtClean="0"/>
          </a:p>
          <a:p>
            <a:r>
              <a:rPr lang="en-US" dirty="0"/>
              <a:t>The non-EU countries of the Danube region have established monitoring and evaluation framework, but they still have difficulties in its implementation due to </a:t>
            </a:r>
            <a:r>
              <a:rPr lang="en-US" dirty="0" err="1"/>
              <a:t>organisational</a:t>
            </a:r>
            <a:r>
              <a:rPr lang="en-US" dirty="0"/>
              <a:t> reasons. 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600192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 smtClean="0"/>
              <a:t>RIS3 evaluation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EU countries are conducting ex ante (at the initial design phase), interim (during implementation, in the form of continuous monitoring of R&amp;I development, evaluation indicators and assessment of implementation process) and ex post (at the end of programming period) evaluation. </a:t>
            </a:r>
            <a:endParaRPr lang="sr-Latn-RS" dirty="0" smtClean="0"/>
          </a:p>
          <a:p>
            <a:r>
              <a:rPr lang="en-US" dirty="0"/>
              <a:t>The non-EU countries of the Danube region are planning to conduct interim and ex ante RIS3 evaluation. They will engage external evaluation agency through a public call.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8801718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sr-Latn-RS" dirty="0"/>
              <a:t>Challenges in RIS3 implementation</a:t>
            </a:r>
            <a:br>
              <a:rPr lang="sr-Latn-RS" dirty="0"/>
            </a:br>
            <a:endParaRPr lang="sr-Latn-R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828389311"/>
              </p:ext>
            </p:extLst>
          </p:nvPr>
        </p:nvGraphicFramePr>
        <p:xfrm>
          <a:off x="323528" y="908720"/>
          <a:ext cx="8568952" cy="5328592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4284476">
                  <a:extLst>
                    <a:ext uri="{9D8B030D-6E8A-4147-A177-3AD203B41FA5}">
                      <a16:colId xmlns:a16="http://schemas.microsoft.com/office/drawing/2014/main" val="749392977"/>
                    </a:ext>
                  </a:extLst>
                </a:gridCol>
                <a:gridCol w="4284476">
                  <a:extLst>
                    <a:ext uri="{9D8B030D-6E8A-4147-A177-3AD203B41FA5}">
                      <a16:colId xmlns:a16="http://schemas.microsoft.com/office/drawing/2014/main" val="2666540389"/>
                    </a:ext>
                  </a:extLst>
                </a:gridCol>
              </a:tblGrid>
              <a:tr h="335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EU countries</a:t>
                      </a:r>
                      <a:endParaRPr lang="sr-Latn-R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Non-EU countries</a:t>
                      </a:r>
                      <a:endParaRPr lang="sr-Latn-R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85918227"/>
                  </a:ext>
                </a:extLst>
              </a:tr>
              <a:tr h="4992678">
                <a:tc>
                  <a:txBody>
                    <a:bodyPr/>
                    <a:lstStyle/>
                    <a:p>
                      <a:pPr marL="285750" indent="-285750" algn="just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en-GB" sz="1600" b="0" dirty="0" smtClean="0">
                          <a:effectLst/>
                        </a:rPr>
                        <a:t>Lack </a:t>
                      </a:r>
                      <a:r>
                        <a:rPr lang="en-GB" sz="1600" b="0" dirty="0">
                          <a:effectLst/>
                        </a:rPr>
                        <a:t>of competences to coordinate and evaluate the implementation of RIS3. </a:t>
                      </a:r>
                      <a:endParaRPr lang="sr-Latn-RS" sz="1600" b="0" dirty="0">
                        <a:effectLst/>
                      </a:endParaRPr>
                    </a:p>
                    <a:p>
                      <a:pPr marL="285750" indent="-285750" algn="just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en-GB" sz="1600" b="0" dirty="0" smtClean="0">
                          <a:effectLst/>
                        </a:rPr>
                        <a:t>Fragmentation </a:t>
                      </a:r>
                      <a:r>
                        <a:rPr lang="en-GB" sz="1600" b="0" dirty="0">
                          <a:effectLst/>
                        </a:rPr>
                        <a:t>of </a:t>
                      </a:r>
                      <a:r>
                        <a:rPr lang="sr-Latn-RS" sz="1600" b="0" dirty="0" smtClean="0">
                          <a:effectLst/>
                        </a:rPr>
                        <a:t>R&amp;I </a:t>
                      </a:r>
                      <a:r>
                        <a:rPr lang="en-GB" sz="1600" b="0" dirty="0" smtClean="0">
                          <a:effectLst/>
                        </a:rPr>
                        <a:t>support </a:t>
                      </a:r>
                      <a:r>
                        <a:rPr lang="en-GB" sz="1600" b="0" dirty="0">
                          <a:effectLst/>
                        </a:rPr>
                        <a:t>by different ministries and agencies, fragmentation of various support schemes and tools.</a:t>
                      </a:r>
                      <a:endParaRPr lang="sr-Latn-RS" sz="1600" b="0" dirty="0">
                        <a:effectLst/>
                      </a:endParaRPr>
                    </a:p>
                    <a:p>
                      <a:pPr marL="285750" indent="-285750" algn="just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en-GB" sz="1600" b="0" dirty="0" smtClean="0">
                          <a:effectLst/>
                        </a:rPr>
                        <a:t>Complicated </a:t>
                      </a:r>
                      <a:r>
                        <a:rPr lang="en-GB" sz="1600" b="0" dirty="0">
                          <a:effectLst/>
                        </a:rPr>
                        <a:t>application for the calls within European structural funds - project submission and implementation with extensive administrative and personal burden on the applicants and beneficiaries. Long duration of the evaluation, public procurement and frequent cancelling of the calls.  </a:t>
                      </a:r>
                      <a:endParaRPr lang="sr-Latn-RS" sz="1600" b="0" dirty="0">
                        <a:effectLst/>
                      </a:endParaRPr>
                    </a:p>
                    <a:p>
                      <a:pPr marL="285750" indent="-285750" algn="just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en-GB" sz="1600" b="0" dirty="0" smtClean="0">
                          <a:effectLst/>
                        </a:rPr>
                        <a:t>Insufficient </a:t>
                      </a:r>
                      <a:r>
                        <a:rPr lang="en-GB" sz="1600" b="0" dirty="0">
                          <a:effectLst/>
                        </a:rPr>
                        <a:t>involvement of scientific and business community.</a:t>
                      </a:r>
                      <a:endParaRPr lang="sr-Latn-RS" sz="1600" b="0" dirty="0">
                        <a:effectLst/>
                      </a:endParaRPr>
                    </a:p>
                    <a:p>
                      <a:pPr marL="285750" indent="-285750" algn="just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en-GB" sz="1600" b="0" dirty="0" smtClean="0">
                          <a:effectLst/>
                        </a:rPr>
                        <a:t>Low </a:t>
                      </a:r>
                      <a:r>
                        <a:rPr lang="en-GB" sz="1600" b="0" dirty="0">
                          <a:effectLst/>
                        </a:rPr>
                        <a:t>innovation capacity of the country.</a:t>
                      </a:r>
                      <a:endParaRPr lang="sr-Latn-RS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en-GB" sz="1600" dirty="0" smtClean="0">
                          <a:effectLst/>
                        </a:rPr>
                        <a:t>Lack </a:t>
                      </a:r>
                      <a:r>
                        <a:rPr lang="en-GB" sz="1600" dirty="0">
                          <a:effectLst/>
                        </a:rPr>
                        <a:t>of political awareness and commitment</a:t>
                      </a:r>
                      <a:endParaRPr lang="sr-Latn-RS" sz="1600" dirty="0">
                        <a:effectLst/>
                      </a:endParaRPr>
                    </a:p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en-GB" sz="1600" dirty="0" smtClean="0">
                          <a:effectLst/>
                        </a:rPr>
                        <a:t>Inefficient </a:t>
                      </a:r>
                      <a:r>
                        <a:rPr lang="en-GB" sz="1600" dirty="0">
                          <a:effectLst/>
                        </a:rPr>
                        <a:t>coordination and communication between line ministries.</a:t>
                      </a:r>
                      <a:endParaRPr lang="sr-Latn-RS" sz="1600" dirty="0">
                        <a:effectLst/>
                      </a:endParaRPr>
                    </a:p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en-GB" sz="1600" dirty="0" smtClean="0">
                          <a:effectLst/>
                        </a:rPr>
                        <a:t>Insufficient </a:t>
                      </a:r>
                      <a:r>
                        <a:rPr lang="en-GB" sz="1600" dirty="0">
                          <a:effectLst/>
                        </a:rPr>
                        <a:t>financial resources.</a:t>
                      </a:r>
                      <a:endParaRPr lang="sr-Latn-RS" sz="1600" dirty="0">
                        <a:effectLst/>
                      </a:endParaRPr>
                    </a:p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en-GB" sz="1600" dirty="0" smtClean="0">
                          <a:effectLst/>
                        </a:rPr>
                        <a:t>Stimulating </a:t>
                      </a:r>
                      <a:r>
                        <a:rPr lang="en-GB" sz="1600" dirty="0">
                          <a:effectLst/>
                        </a:rPr>
                        <a:t>private sector funding.</a:t>
                      </a:r>
                      <a:endParaRPr lang="sr-Latn-RS" sz="1600" dirty="0">
                        <a:effectLst/>
                      </a:endParaRPr>
                    </a:p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en-GB" sz="1600" dirty="0" smtClean="0">
                          <a:effectLst/>
                        </a:rPr>
                        <a:t>Assuring </a:t>
                      </a:r>
                      <a:r>
                        <a:rPr lang="en-GB" sz="1600" dirty="0">
                          <a:effectLst/>
                        </a:rPr>
                        <a:t>involvement of all relevant stakeholders.</a:t>
                      </a:r>
                      <a:endParaRPr lang="sr-Latn-RS" sz="1600" dirty="0">
                        <a:effectLst/>
                      </a:endParaRPr>
                    </a:p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en-GB" sz="1600" dirty="0" smtClean="0">
                          <a:effectLst/>
                        </a:rPr>
                        <a:t>Creation </a:t>
                      </a:r>
                      <a:r>
                        <a:rPr lang="en-GB" sz="1600" dirty="0">
                          <a:effectLst/>
                        </a:rPr>
                        <a:t>of the strategy framework.</a:t>
                      </a:r>
                      <a:endParaRPr lang="sr-Latn-RS" sz="16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sr-Latn-R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72724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44142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3833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dirty="0"/>
              <a:t>The main achievements of RIS3 implementation in the Danube region countries</a:t>
            </a:r>
            <a:r>
              <a:rPr lang="en-US" sz="1600" dirty="0"/>
              <a:t/>
            </a:r>
            <a:br>
              <a:rPr lang="en-US" sz="1600" dirty="0"/>
            </a:br>
            <a:endParaRPr lang="sr-Latn-RS" sz="1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538266521"/>
              </p:ext>
            </p:extLst>
          </p:nvPr>
        </p:nvGraphicFramePr>
        <p:xfrm>
          <a:off x="251519" y="980728"/>
          <a:ext cx="8712968" cy="5760640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5112569">
                  <a:extLst>
                    <a:ext uri="{9D8B030D-6E8A-4147-A177-3AD203B41FA5}">
                      <a16:colId xmlns:a16="http://schemas.microsoft.com/office/drawing/2014/main" val="1770305487"/>
                    </a:ext>
                  </a:extLst>
                </a:gridCol>
                <a:gridCol w="3600399">
                  <a:extLst>
                    <a:ext uri="{9D8B030D-6E8A-4147-A177-3AD203B41FA5}">
                      <a16:colId xmlns:a16="http://schemas.microsoft.com/office/drawing/2014/main" val="3950181200"/>
                    </a:ext>
                  </a:extLst>
                </a:gridCol>
              </a:tblGrid>
              <a:tr h="41068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EU </a:t>
                      </a:r>
                      <a:r>
                        <a:rPr lang="en-GB" sz="1600" dirty="0">
                          <a:effectLst/>
                        </a:rPr>
                        <a:t>countries</a:t>
                      </a:r>
                      <a:endParaRPr lang="sr-Latn-R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941" marR="6494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Non-EU countries</a:t>
                      </a:r>
                      <a:endParaRPr lang="sr-Latn-R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941" marR="64941" marT="0" marB="0" anchor="ctr"/>
                </a:tc>
                <a:extLst>
                  <a:ext uri="{0D108BD9-81ED-4DB2-BD59-A6C34878D82A}">
                    <a16:rowId xmlns:a16="http://schemas.microsoft.com/office/drawing/2014/main" val="851122038"/>
                  </a:ext>
                </a:extLst>
              </a:tr>
              <a:tr h="5349955">
                <a:tc>
                  <a:txBody>
                    <a:bodyPr/>
                    <a:lstStyle/>
                    <a:p>
                      <a:pPr marL="18034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sr-Latn-RS" sz="1400" b="0" dirty="0" smtClean="0">
                        <a:effectLst/>
                      </a:endParaRPr>
                    </a:p>
                    <a:p>
                      <a:pPr marL="18034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effectLst/>
                        </a:rPr>
                        <a:t>SPECIFIC:</a:t>
                      </a:r>
                      <a:endParaRPr lang="sr-Latn-RS" sz="1400" b="0" dirty="0" smtClean="0">
                        <a:effectLst/>
                      </a:endParaRPr>
                    </a:p>
                    <a:p>
                      <a:pPr marL="285750" lvl="0" indent="-28575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en-GB" sz="1400" b="0" dirty="0" smtClean="0">
                          <a:effectLst/>
                        </a:rPr>
                        <a:t>Introduction </a:t>
                      </a:r>
                      <a:r>
                        <a:rPr lang="en-GB" sz="1400" b="0" dirty="0">
                          <a:effectLst/>
                        </a:rPr>
                        <a:t>of the “flexibility principle” in approving the annexes of the main document of the national </a:t>
                      </a:r>
                      <a:r>
                        <a:rPr lang="en-GB" sz="1400" b="0" dirty="0" smtClean="0">
                          <a:effectLst/>
                        </a:rPr>
                        <a:t>RIS3. </a:t>
                      </a:r>
                      <a:endParaRPr lang="sr-Latn-RS" sz="1400" b="0" dirty="0">
                        <a:effectLst/>
                      </a:endParaRPr>
                    </a:p>
                    <a:p>
                      <a:pPr marL="285750" lvl="0" indent="-28575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en-GB" sz="1400" b="0" dirty="0" smtClean="0">
                          <a:effectLst/>
                        </a:rPr>
                        <a:t>Inviting </a:t>
                      </a:r>
                      <a:r>
                        <a:rPr lang="en-GB" sz="1400" b="0" dirty="0">
                          <a:effectLst/>
                        </a:rPr>
                        <a:t>new stakeholders into the RIS3 ecosystems</a:t>
                      </a:r>
                      <a:endParaRPr lang="sr-Latn-RS" sz="1400" b="0" dirty="0">
                        <a:effectLst/>
                      </a:endParaRPr>
                    </a:p>
                    <a:p>
                      <a:pPr marL="285750" lvl="0" indent="-28575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en-GB" sz="1400" b="0" dirty="0" smtClean="0">
                          <a:effectLst/>
                        </a:rPr>
                        <a:t>Improved </a:t>
                      </a:r>
                      <a:r>
                        <a:rPr lang="en-GB" sz="1400" b="0" dirty="0">
                          <a:effectLst/>
                        </a:rPr>
                        <a:t>cooperation between national and regional RIS3 level</a:t>
                      </a:r>
                      <a:endParaRPr lang="sr-Latn-RS" sz="1400" b="0" dirty="0">
                        <a:effectLst/>
                      </a:endParaRPr>
                    </a:p>
                    <a:p>
                      <a:pPr marL="285750" lvl="0" indent="-28575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en-GB" sz="1400" b="0" dirty="0" smtClean="0">
                          <a:effectLst/>
                        </a:rPr>
                        <a:t>Preparation </a:t>
                      </a:r>
                      <a:r>
                        <a:rPr lang="en-GB" sz="1400" b="0" dirty="0">
                          <a:effectLst/>
                        </a:rPr>
                        <a:t>of the RIS3 IT portal for communication between the RIS3 actors </a:t>
                      </a:r>
                      <a:endParaRPr lang="sr-Latn-RS" sz="1400" b="0" dirty="0" smtClean="0">
                        <a:effectLst/>
                      </a:endParaRPr>
                    </a:p>
                    <a:p>
                      <a:pPr marL="0" lvl="0" indent="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endParaRPr lang="sr-Latn-RS" sz="1400" b="0" dirty="0" smtClean="0">
                        <a:effectLst/>
                      </a:endParaRPr>
                    </a:p>
                    <a:p>
                      <a:pPr marL="18034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effectLst/>
                        </a:rPr>
                        <a:t>GENERAL:</a:t>
                      </a:r>
                      <a:endParaRPr lang="sr-Latn-RS" sz="1400" b="0" dirty="0" smtClean="0">
                        <a:effectLst/>
                      </a:endParaRPr>
                    </a:p>
                    <a:p>
                      <a:pPr marL="285750" lvl="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en-GB" sz="1400" b="0" dirty="0" smtClean="0">
                          <a:effectLst/>
                        </a:rPr>
                        <a:t>Identifying </a:t>
                      </a:r>
                      <a:r>
                        <a:rPr lang="en-GB" sz="1400" b="0" dirty="0">
                          <a:effectLst/>
                        </a:rPr>
                        <a:t>research and innovation priorities based on the capacities, human resources and economic potential – supported by the corresponding calls from EU structural funds.</a:t>
                      </a:r>
                      <a:endParaRPr lang="sr-Latn-RS" sz="1400" b="0" dirty="0">
                        <a:effectLst/>
                      </a:endParaRPr>
                    </a:p>
                    <a:p>
                      <a:pPr marL="285750" lvl="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en-GB" sz="1400" b="0" dirty="0" smtClean="0">
                          <a:effectLst/>
                        </a:rPr>
                        <a:t>Creating </a:t>
                      </a:r>
                      <a:r>
                        <a:rPr lang="en-GB" sz="1400" b="0" dirty="0">
                          <a:effectLst/>
                        </a:rPr>
                        <a:t>platforms and dialogue between relevant stakeholders throughout different sectors.</a:t>
                      </a:r>
                      <a:endParaRPr lang="sr-Latn-RS" sz="1400" b="0" dirty="0">
                        <a:effectLst/>
                      </a:endParaRPr>
                    </a:p>
                    <a:p>
                      <a:pPr marL="285750" lvl="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en-GB" sz="1400" b="0" dirty="0" smtClean="0">
                          <a:effectLst/>
                        </a:rPr>
                        <a:t>Analysis </a:t>
                      </a:r>
                      <a:r>
                        <a:rPr lang="en-GB" sz="1400" b="0" dirty="0">
                          <a:effectLst/>
                        </a:rPr>
                        <a:t>of the state of research and innovation system. </a:t>
                      </a:r>
                      <a:endParaRPr lang="sr-Latn-RS" sz="1400" b="0" dirty="0">
                        <a:effectLst/>
                      </a:endParaRPr>
                    </a:p>
                    <a:p>
                      <a:pPr marL="285750" lvl="0" indent="-285750" algn="just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en-GB" sz="1400" b="0" dirty="0" smtClean="0">
                          <a:effectLst/>
                        </a:rPr>
                        <a:t>Increasing </a:t>
                      </a:r>
                      <a:r>
                        <a:rPr lang="en-GB" sz="1400" b="0" dirty="0">
                          <a:effectLst/>
                        </a:rPr>
                        <a:t>the innovation capacity of the country.</a:t>
                      </a:r>
                      <a:endParaRPr lang="sr-Latn-RS" sz="1400" b="0" dirty="0">
                        <a:effectLst/>
                      </a:endParaRPr>
                    </a:p>
                    <a:p>
                      <a:pPr marL="285750" lvl="0" indent="-285750" algn="just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en-GB" sz="1400" b="0" dirty="0" smtClean="0">
                          <a:effectLst/>
                        </a:rPr>
                        <a:t>Encouraging </a:t>
                      </a:r>
                      <a:r>
                        <a:rPr lang="en-GB" sz="1400" b="0" dirty="0">
                          <a:effectLst/>
                        </a:rPr>
                        <a:t>business expenditures on R&amp;D. </a:t>
                      </a:r>
                      <a:endParaRPr lang="sr-Latn-RS" sz="1400" b="0" dirty="0">
                        <a:effectLst/>
                      </a:endParaRPr>
                    </a:p>
                    <a:p>
                      <a:pPr marL="180340" algn="just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sr-Latn-R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941" marR="64941" marT="0" marB="0"/>
                </a:tc>
                <a:tc>
                  <a:txBody>
                    <a:bodyPr/>
                    <a:lstStyle/>
                    <a:p>
                      <a:pPr marL="285750" lvl="0" indent="-28575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Wingdings" panose="05000000000000000000" pitchFamily="2" charset="2"/>
                        <a:buChar char="q"/>
                      </a:pPr>
                      <a:endParaRPr lang="sr-Latn-RS" sz="1400" dirty="0" smtClean="0">
                        <a:effectLst/>
                      </a:endParaRPr>
                    </a:p>
                    <a:p>
                      <a:pPr marL="285750" lvl="0" indent="-28575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en-GB" sz="1400" dirty="0" smtClean="0">
                          <a:effectLst/>
                        </a:rPr>
                        <a:t>Identification </a:t>
                      </a:r>
                      <a:r>
                        <a:rPr lang="en-GB" sz="1400" dirty="0">
                          <a:effectLst/>
                        </a:rPr>
                        <a:t>of national priority areas in accordance with S3 methodology.</a:t>
                      </a:r>
                      <a:endParaRPr lang="sr-Latn-RS" sz="1400" dirty="0">
                        <a:effectLst/>
                      </a:endParaRPr>
                    </a:p>
                    <a:p>
                      <a:pPr marL="285750" lvl="0" indent="-28575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en-GB" sz="1400" dirty="0" smtClean="0">
                          <a:effectLst/>
                        </a:rPr>
                        <a:t>Creation </a:t>
                      </a:r>
                      <a:r>
                        <a:rPr lang="en-GB" sz="1400" dirty="0">
                          <a:effectLst/>
                        </a:rPr>
                        <a:t>of the efficient implementation framework.</a:t>
                      </a:r>
                      <a:endParaRPr lang="sr-Latn-RS" sz="1400" dirty="0">
                        <a:effectLst/>
                      </a:endParaRPr>
                    </a:p>
                    <a:p>
                      <a:pPr marL="285750" lvl="0" indent="-28575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en-GB" sz="1400" dirty="0" smtClean="0">
                          <a:effectLst/>
                        </a:rPr>
                        <a:t>Increased </a:t>
                      </a:r>
                      <a:r>
                        <a:rPr lang="en-GB" sz="1400" dirty="0">
                          <a:effectLst/>
                        </a:rPr>
                        <a:t>innovation budget.</a:t>
                      </a:r>
                      <a:endParaRPr lang="sr-Latn-RS" sz="1400" dirty="0">
                        <a:effectLst/>
                      </a:endParaRPr>
                    </a:p>
                    <a:p>
                      <a:pPr marL="285750" lvl="0" indent="-28575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en-GB" sz="1400" dirty="0" smtClean="0">
                          <a:effectLst/>
                        </a:rPr>
                        <a:t>Launching </a:t>
                      </a:r>
                      <a:r>
                        <a:rPr lang="en-GB" sz="1400" dirty="0">
                          <a:effectLst/>
                        </a:rPr>
                        <a:t>majority of policy instruments from the RIS3 Action plan.</a:t>
                      </a:r>
                      <a:endParaRPr lang="sr-Latn-R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4941" marR="64941" marT="0" marB="0"/>
                </a:tc>
                <a:extLst>
                  <a:ext uri="{0D108BD9-81ED-4DB2-BD59-A6C34878D82A}">
                    <a16:rowId xmlns:a16="http://schemas.microsoft.com/office/drawing/2014/main" val="13428849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88313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sr-Latn-RS" dirty="0" smtClean="0"/>
              <a:t/>
            </a:r>
            <a:br>
              <a:rPr lang="sr-Latn-RS" dirty="0" smtClean="0"/>
            </a:br>
            <a:r>
              <a:rPr lang="sr-Latn-RS" dirty="0"/>
              <a:t/>
            </a:r>
            <a:br>
              <a:rPr lang="sr-Latn-RS" dirty="0"/>
            </a:br>
            <a:r>
              <a:rPr lang="sr-Latn-RS" dirty="0" smtClean="0"/>
              <a:t>RIS3 </a:t>
            </a:r>
            <a:r>
              <a:rPr lang="sr-Latn-RS" dirty="0"/>
              <a:t>and Covid-19</a:t>
            </a:r>
            <a:br>
              <a:rPr lang="sr-Latn-RS" dirty="0"/>
            </a:b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sr-Latn-RS" dirty="0" smtClean="0"/>
              <a:t>S</a:t>
            </a:r>
            <a:r>
              <a:rPr lang="en-US" dirty="0" err="1" smtClean="0"/>
              <a:t>ince</a:t>
            </a:r>
            <a:r>
              <a:rPr lang="en-US" dirty="0" smtClean="0"/>
              <a:t> </a:t>
            </a:r>
            <a:r>
              <a:rPr lang="en-US" dirty="0"/>
              <a:t>the Covid-19 outbreak happened in </a:t>
            </a:r>
            <a:r>
              <a:rPr lang="en-US" dirty="0" smtClean="0"/>
              <a:t>2020</a:t>
            </a:r>
            <a:r>
              <a:rPr lang="sr-Latn-RS" dirty="0" smtClean="0"/>
              <a:t> (</a:t>
            </a:r>
            <a:r>
              <a:rPr lang="en-US" dirty="0" smtClean="0"/>
              <a:t>in </a:t>
            </a:r>
            <a:r>
              <a:rPr lang="en-US" dirty="0"/>
              <a:t>the last year of the programming </a:t>
            </a:r>
            <a:r>
              <a:rPr lang="en-US" dirty="0" smtClean="0"/>
              <a:t>period</a:t>
            </a:r>
            <a:r>
              <a:rPr lang="sr-Latn-RS" dirty="0" smtClean="0"/>
              <a:t>)</a:t>
            </a:r>
            <a:r>
              <a:rPr lang="en-US" dirty="0" smtClean="0"/>
              <a:t>, </a:t>
            </a:r>
            <a:r>
              <a:rPr lang="en-US" dirty="0"/>
              <a:t>there was no need to revise RIS3 objectives, indicators and thematic priority areas. </a:t>
            </a:r>
            <a:endParaRPr lang="sr-Latn-RS" dirty="0" smtClean="0"/>
          </a:p>
          <a:p>
            <a:r>
              <a:rPr lang="en-US" dirty="0" smtClean="0"/>
              <a:t>However</a:t>
            </a:r>
            <a:r>
              <a:rPr lang="en-US" dirty="0"/>
              <a:t>, the impact of Covid-19 has been discussed in relation to priority areas such as public health, medical </a:t>
            </a:r>
            <a:r>
              <a:rPr lang="en-US" dirty="0" smtClean="0"/>
              <a:t>technology</a:t>
            </a:r>
            <a:r>
              <a:rPr lang="en-US" dirty="0"/>
              <a:t>, and health tourism. </a:t>
            </a:r>
            <a:endParaRPr lang="sr-Latn-RS" dirty="0" smtClean="0"/>
          </a:p>
          <a:p>
            <a:r>
              <a:rPr lang="en-US" dirty="0"/>
              <a:t>The effects </a:t>
            </a:r>
            <a:r>
              <a:rPr lang="en-US"/>
              <a:t>of </a:t>
            </a:r>
            <a:r>
              <a:rPr lang="en-US" smtClean="0"/>
              <a:t>pandemic </a:t>
            </a:r>
            <a:r>
              <a:rPr lang="en-US" dirty="0"/>
              <a:t>have been also taken into account in the process of RIS3 design for the next programming period. </a:t>
            </a:r>
            <a:endParaRPr lang="sr-Latn-RS" dirty="0" smtClean="0"/>
          </a:p>
          <a:p>
            <a:r>
              <a:rPr lang="en-US" dirty="0"/>
              <a:t>The measures taken by the governments addressing consequences of pandemic tackled also implementation of the Strategy. 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41937094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Policy </a:t>
            </a:r>
            <a:r>
              <a:rPr lang="en-US" dirty="0" smtClean="0"/>
              <a:t>recommendations</a:t>
            </a:r>
            <a:r>
              <a:rPr lang="en-US" dirty="0"/>
              <a:t/>
            </a:r>
            <a:br>
              <a:rPr lang="en-US" dirty="0"/>
            </a:b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Recommendations for policy makers in charge of RIS3 in EU and non-EU Danube region countries</a:t>
            </a:r>
            <a:r>
              <a:rPr lang="en-US" dirty="0" smtClean="0"/>
              <a:t>:</a:t>
            </a:r>
            <a:endParaRPr lang="sr-Latn-RS" dirty="0" smtClean="0"/>
          </a:p>
          <a:p>
            <a:pPr lvl="1"/>
            <a:r>
              <a:rPr lang="en-US" dirty="0" smtClean="0"/>
              <a:t>Investing </a:t>
            </a:r>
            <a:r>
              <a:rPr lang="en-US" dirty="0"/>
              <a:t>in human resources and skills to ensure efficient RIS3 implementation, monitoring and </a:t>
            </a:r>
            <a:r>
              <a:rPr lang="en-US" dirty="0" smtClean="0"/>
              <a:t>evaluation</a:t>
            </a:r>
            <a:endParaRPr lang="sr-Latn-RS" dirty="0" smtClean="0"/>
          </a:p>
          <a:p>
            <a:pPr lvl="1"/>
            <a:r>
              <a:rPr lang="en-US" dirty="0" smtClean="0"/>
              <a:t>Enhancing </a:t>
            </a:r>
            <a:r>
              <a:rPr lang="en-US" dirty="0"/>
              <a:t>the strategic involvement of all quadruple helix stakeholders in RIS3 </a:t>
            </a:r>
            <a:r>
              <a:rPr lang="en-US" dirty="0" smtClean="0"/>
              <a:t>processes</a:t>
            </a:r>
            <a:endParaRPr lang="sr-Latn-RS" dirty="0" smtClean="0"/>
          </a:p>
          <a:p>
            <a:pPr lvl="1"/>
            <a:r>
              <a:rPr lang="en-US" dirty="0" smtClean="0"/>
              <a:t>Developing </a:t>
            </a:r>
            <a:r>
              <a:rPr lang="en-US" dirty="0"/>
              <a:t>online tools for communication between stakeholders </a:t>
            </a:r>
            <a:endParaRPr lang="sr-Latn-RS" dirty="0" smtClean="0"/>
          </a:p>
          <a:p>
            <a:pPr lvl="1"/>
            <a:r>
              <a:rPr lang="en-US" dirty="0" smtClean="0"/>
              <a:t>Strengthening </a:t>
            </a:r>
            <a:r>
              <a:rPr lang="en-US" dirty="0"/>
              <a:t>monitoring and evaluation </a:t>
            </a:r>
            <a:r>
              <a:rPr lang="en-US" dirty="0" smtClean="0"/>
              <a:t>framework</a:t>
            </a:r>
            <a:endParaRPr lang="sr-Latn-RS" dirty="0" smtClean="0"/>
          </a:p>
          <a:p>
            <a:pPr lvl="1"/>
            <a:r>
              <a:rPr lang="en-US" dirty="0" smtClean="0"/>
              <a:t>Increasing </a:t>
            </a:r>
            <a:r>
              <a:rPr lang="en-US" dirty="0"/>
              <a:t>participation in S3 thematic platforms </a:t>
            </a:r>
            <a:endParaRPr lang="sr-Latn-RS" dirty="0" smtClean="0"/>
          </a:p>
          <a:p>
            <a:pPr lvl="1"/>
            <a:r>
              <a:rPr lang="en-US" dirty="0" smtClean="0"/>
              <a:t>Strengthening </a:t>
            </a:r>
            <a:r>
              <a:rPr lang="en-US" dirty="0"/>
              <a:t>collaboration to induce regional/national innovation capacity 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1426645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Additional recommendations for the policy makers from non-EU Danube region countries</a:t>
            </a:r>
            <a:r>
              <a:rPr lang="en-US" dirty="0" smtClean="0"/>
              <a:t>:</a:t>
            </a:r>
            <a:endParaRPr lang="sr-Latn-RS" dirty="0" smtClean="0"/>
          </a:p>
          <a:p>
            <a:pPr lvl="1"/>
            <a:r>
              <a:rPr lang="en-US" dirty="0" smtClean="0"/>
              <a:t>Increasing </a:t>
            </a:r>
            <a:r>
              <a:rPr lang="en-US" dirty="0"/>
              <a:t>political commitment and public </a:t>
            </a:r>
            <a:r>
              <a:rPr lang="en-US" dirty="0" smtClean="0"/>
              <a:t>awareness</a:t>
            </a:r>
            <a:endParaRPr lang="sr-Latn-RS" dirty="0" smtClean="0"/>
          </a:p>
          <a:p>
            <a:pPr lvl="1"/>
            <a:r>
              <a:rPr lang="en-US" dirty="0" smtClean="0"/>
              <a:t>Improving </a:t>
            </a:r>
            <a:r>
              <a:rPr lang="en-US" dirty="0"/>
              <a:t>cooperation and communication between line </a:t>
            </a:r>
            <a:r>
              <a:rPr lang="en-US" dirty="0" smtClean="0"/>
              <a:t>ministries</a:t>
            </a:r>
            <a:endParaRPr lang="sr-Latn-RS" dirty="0" smtClean="0"/>
          </a:p>
          <a:p>
            <a:pPr lvl="1"/>
            <a:r>
              <a:rPr lang="en-US" dirty="0" smtClean="0"/>
              <a:t>Establishing </a:t>
            </a:r>
            <a:r>
              <a:rPr lang="en-US" dirty="0"/>
              <a:t>fully operational working </a:t>
            </a:r>
            <a:r>
              <a:rPr lang="en-US" dirty="0" err="1" smtClean="0"/>
              <a:t>gro</a:t>
            </a:r>
            <a:r>
              <a:rPr lang="sr-Latn-RS" dirty="0" smtClean="0"/>
              <a:t>u</a:t>
            </a:r>
            <a:r>
              <a:rPr lang="en-US" dirty="0" err="1" smtClean="0"/>
              <a:t>ps</a:t>
            </a:r>
            <a:r>
              <a:rPr lang="en-US" dirty="0" smtClean="0"/>
              <a:t> </a:t>
            </a:r>
            <a:r>
              <a:rPr lang="en-US" dirty="0"/>
              <a:t>per S3 </a:t>
            </a:r>
            <a:r>
              <a:rPr lang="en-US" dirty="0" smtClean="0"/>
              <a:t>priorities</a:t>
            </a:r>
            <a:endParaRPr lang="sr-Latn-RS" dirty="0" smtClean="0"/>
          </a:p>
          <a:p>
            <a:pPr lvl="1"/>
            <a:r>
              <a:rPr lang="en-US" dirty="0" smtClean="0"/>
              <a:t>Providing </a:t>
            </a:r>
            <a:r>
              <a:rPr lang="en-US" dirty="0"/>
              <a:t>more financial resources for RIS3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4670134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 smtClean="0"/>
              <a:t>Potential next steps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Organisation</a:t>
            </a:r>
            <a:r>
              <a:rPr lang="en-US" dirty="0" smtClean="0"/>
              <a:t> </a:t>
            </a:r>
            <a:r>
              <a:rPr lang="en-US" dirty="0"/>
              <a:t>of capacity building workshops (in cooperation with JRC) for enhancing skills of the staff involved in RIS3 design, implementation, monitoring and evaluation.</a:t>
            </a:r>
          </a:p>
          <a:p>
            <a:r>
              <a:rPr lang="en-US" dirty="0" err="1" smtClean="0"/>
              <a:t>Organisation</a:t>
            </a:r>
            <a:r>
              <a:rPr lang="en-US" dirty="0" smtClean="0"/>
              <a:t> </a:t>
            </a:r>
            <a:r>
              <a:rPr lang="en-US" dirty="0"/>
              <a:t>of peer learning events in the field of RIS3 online tools with the aim to increase the uptake of digital technologies.</a:t>
            </a:r>
          </a:p>
          <a:p>
            <a:r>
              <a:rPr lang="en-US" dirty="0" smtClean="0"/>
              <a:t>Raising </a:t>
            </a:r>
            <a:r>
              <a:rPr lang="en-US" dirty="0"/>
              <a:t>awareness on the S3 thematic platforms with support of JRC and strong involvement of national institutions in charge of RIS3 coordination and implementation.</a:t>
            </a:r>
          </a:p>
          <a:p>
            <a:r>
              <a:rPr lang="en-US" dirty="0" err="1" smtClean="0"/>
              <a:t>Organisation</a:t>
            </a:r>
            <a:r>
              <a:rPr lang="en-US" dirty="0" smtClean="0"/>
              <a:t> </a:t>
            </a:r>
            <a:r>
              <a:rPr lang="en-US" dirty="0"/>
              <a:t>of the workshops on the basis of identified common priorities in the Danube region </a:t>
            </a:r>
            <a:r>
              <a:rPr lang="en-US" dirty="0" smtClean="0"/>
              <a:t>with </a:t>
            </a:r>
            <a:r>
              <a:rPr lang="en-US" dirty="0"/>
              <a:t>the focus on launching future joint regional actions and creating regional value chains.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4278012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 smtClean="0"/>
              <a:t>Content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16832"/>
            <a:ext cx="8229600" cy="4240128"/>
          </a:xfrm>
        </p:spPr>
        <p:txBody>
          <a:bodyPr/>
          <a:lstStyle/>
          <a:p>
            <a:r>
              <a:rPr lang="sr-Latn-RS" dirty="0" smtClean="0"/>
              <a:t>RIS3 – theoretical background</a:t>
            </a:r>
          </a:p>
          <a:p>
            <a:r>
              <a:rPr lang="sr-Latn-RS" dirty="0" smtClean="0"/>
              <a:t>Desk research on RIS3 in the Danube region</a:t>
            </a:r>
          </a:p>
          <a:p>
            <a:r>
              <a:rPr lang="sr-Latn-RS" dirty="0" smtClean="0"/>
              <a:t>Results of the survey on RIS3 processes in the Danube region launched in second half of 2021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0261264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0" y="1219200"/>
            <a:ext cx="9036496" cy="4937125"/>
          </a:xfrm>
        </p:spPr>
        <p:txBody>
          <a:bodyPr/>
          <a:lstStyle/>
          <a:p>
            <a:pPr marL="0" indent="0">
              <a:buNone/>
            </a:pPr>
            <a:endParaRPr lang="sr-Latn-RS" dirty="0" smtClean="0"/>
          </a:p>
          <a:p>
            <a:pPr marL="0" indent="0">
              <a:buNone/>
            </a:pPr>
            <a:endParaRPr lang="sr-Latn-RS" dirty="0"/>
          </a:p>
          <a:p>
            <a:pPr marL="0" indent="0">
              <a:buNone/>
            </a:pPr>
            <a:endParaRPr lang="sr-Latn-RS" dirty="0" smtClean="0"/>
          </a:p>
          <a:p>
            <a:pPr marL="0" indent="0">
              <a:buNone/>
            </a:pPr>
            <a:endParaRPr lang="sr-Latn-RS" dirty="0"/>
          </a:p>
          <a:p>
            <a:pPr marL="0" indent="0" algn="ctr">
              <a:buNone/>
            </a:pPr>
            <a:r>
              <a:rPr lang="sr-Latn-RS" sz="4000" dirty="0" smtClean="0"/>
              <a:t>Thank you for your attention!</a:t>
            </a:r>
            <a:endParaRPr lang="sr-Latn-RS" sz="4000" dirty="0"/>
          </a:p>
        </p:txBody>
      </p:sp>
    </p:spTree>
    <p:extLst>
      <p:ext uri="{BB962C8B-B14F-4D97-AF65-F5344CB8AC3E}">
        <p14:creationId xmlns:p14="http://schemas.microsoft.com/office/powerpoint/2010/main" val="1798457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RIS3 - theoretical considerations and future development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Latn-RS" dirty="0" smtClean="0"/>
              <a:t>U</a:t>
            </a:r>
            <a:r>
              <a:rPr lang="en-US" dirty="0" err="1" smtClean="0"/>
              <a:t>nique</a:t>
            </a:r>
            <a:r>
              <a:rPr lang="en-US" dirty="0" smtClean="0"/>
              <a:t> </a:t>
            </a:r>
            <a:r>
              <a:rPr lang="en-US" dirty="0"/>
              <a:t>innovation policy experiment launched by the European Commission in 2010</a:t>
            </a:r>
            <a:endParaRPr lang="sr-Latn-RS" dirty="0" smtClean="0"/>
          </a:p>
          <a:p>
            <a:r>
              <a:rPr lang="sr-Latn-RS" dirty="0" smtClean="0"/>
              <a:t>RIS3 - </a:t>
            </a:r>
            <a:r>
              <a:rPr lang="en-US" dirty="0"/>
              <a:t>place-based approach </a:t>
            </a:r>
            <a:r>
              <a:rPr lang="en-US" dirty="0" err="1"/>
              <a:t>characterised</a:t>
            </a:r>
            <a:r>
              <a:rPr lang="en-US" dirty="0"/>
              <a:t> by the identification of strategic areas for intervention based both on the analysis of the strengths and potential of the economy and on an Entrepreneurial Discovery Process (EDP) with wide stakeholder </a:t>
            </a:r>
            <a:r>
              <a:rPr lang="en-US" dirty="0" smtClean="0"/>
              <a:t>involvement</a:t>
            </a:r>
            <a:r>
              <a:rPr lang="sr-Latn-RS" dirty="0" smtClean="0"/>
              <a:t> (Source: S3 platform)</a:t>
            </a:r>
          </a:p>
          <a:p>
            <a:r>
              <a:rPr lang="sr-Latn-RS" dirty="0" smtClean="0"/>
              <a:t>Origins: </a:t>
            </a:r>
            <a:r>
              <a:rPr lang="en-GB" dirty="0" smtClean="0"/>
              <a:t>“</a:t>
            </a:r>
            <a:r>
              <a:rPr lang="en-US" dirty="0" smtClean="0"/>
              <a:t>Knowledge </a:t>
            </a:r>
            <a:r>
              <a:rPr lang="en-US" dirty="0"/>
              <a:t>for </a:t>
            </a:r>
            <a:r>
              <a:rPr lang="en-US" dirty="0" smtClean="0"/>
              <a:t>Growth” </a:t>
            </a:r>
            <a:r>
              <a:rPr lang="en-US" dirty="0"/>
              <a:t>expert </a:t>
            </a:r>
            <a:r>
              <a:rPr lang="en-US" dirty="0" smtClean="0"/>
              <a:t>group </a:t>
            </a:r>
            <a:r>
              <a:rPr lang="sr-Latn-RS" dirty="0" smtClean="0"/>
              <a:t>(2005)</a:t>
            </a:r>
          </a:p>
          <a:p>
            <a:r>
              <a:rPr lang="en-US" dirty="0"/>
              <a:t>The Guide for RIS3 </a:t>
            </a:r>
            <a:r>
              <a:rPr lang="sr-Latn-RS" dirty="0" smtClean="0"/>
              <a:t>-</a:t>
            </a:r>
            <a:r>
              <a:rPr lang="en-US" dirty="0" smtClean="0"/>
              <a:t> </a:t>
            </a:r>
            <a:r>
              <a:rPr lang="en-US" dirty="0"/>
              <a:t>published in 2012 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741675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sr-Latn-RS" dirty="0" smtClean="0"/>
              <a:t>RIS3 - theoretical considerations and future development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R&amp;I Strategies for Smart </a:t>
            </a:r>
            <a:r>
              <a:rPr lang="en-US" dirty="0" err="1"/>
              <a:t>Specialisation</a:t>
            </a:r>
            <a:r>
              <a:rPr lang="en-US" dirty="0"/>
              <a:t> (RIS3) = economic transformation agendas that do five important things:</a:t>
            </a:r>
          </a:p>
          <a:p>
            <a:pPr lvl="1"/>
            <a:r>
              <a:rPr lang="en-US" dirty="0"/>
              <a:t>focus policy support and investments on key national/regional priorities, challenges and needs for knowledge-based </a:t>
            </a:r>
            <a:r>
              <a:rPr lang="en-US" dirty="0" smtClean="0"/>
              <a:t>development;</a:t>
            </a:r>
          </a:p>
          <a:p>
            <a:pPr lvl="1"/>
            <a:r>
              <a:rPr lang="en-US" dirty="0" smtClean="0"/>
              <a:t>build on each country's/region’s strengths, competitive advantages and potential for excellence;</a:t>
            </a:r>
          </a:p>
          <a:p>
            <a:pPr lvl="1"/>
            <a:r>
              <a:rPr lang="en-US" dirty="0" smtClean="0"/>
              <a:t>support </a:t>
            </a:r>
            <a:r>
              <a:rPr lang="en-US" dirty="0"/>
              <a:t>technological as well as practice-based innovation and aim to stimulate private sector investment;</a:t>
            </a:r>
          </a:p>
          <a:p>
            <a:pPr lvl="1"/>
            <a:r>
              <a:rPr lang="en-US" dirty="0"/>
              <a:t>get stakeholders fully involved and encourage innovation and experimentation;</a:t>
            </a:r>
          </a:p>
          <a:p>
            <a:pPr lvl="1"/>
            <a:r>
              <a:rPr lang="en-US" dirty="0"/>
              <a:t>evidence-based and include sound monitoring and evaluation systems</a:t>
            </a:r>
            <a:r>
              <a:rPr lang="en-US" dirty="0" smtClean="0"/>
              <a:t>.</a:t>
            </a:r>
          </a:p>
          <a:p>
            <a:pPr marL="274320" lvl="1" indent="0">
              <a:buNone/>
            </a:pPr>
            <a:r>
              <a:rPr lang="en-US" dirty="0" smtClean="0"/>
              <a:t>(</a:t>
            </a:r>
            <a:r>
              <a:rPr lang="sr-Latn-RS" dirty="0" err="1" smtClean="0"/>
              <a:t>Foray</a:t>
            </a:r>
            <a:r>
              <a:rPr lang="sr-Latn-RS" dirty="0" smtClean="0"/>
              <a:t>,</a:t>
            </a:r>
            <a:r>
              <a:rPr lang="en-GB" dirty="0" smtClean="0"/>
              <a:t> D</a:t>
            </a:r>
            <a:r>
              <a:rPr lang="sr-Latn-RS" dirty="0" smtClean="0"/>
              <a:t>., et</a:t>
            </a:r>
            <a:r>
              <a:rPr lang="en-GB" dirty="0" smtClean="0"/>
              <a:t> a</a:t>
            </a:r>
            <a:r>
              <a:rPr lang="sr-Latn-RS" dirty="0" smtClean="0"/>
              <a:t>l</a:t>
            </a:r>
            <a:r>
              <a:rPr lang="sr-Latn-RS" dirty="0" smtClean="0"/>
              <a:t>. </a:t>
            </a:r>
            <a:r>
              <a:rPr lang="en-US" dirty="0" smtClean="0"/>
              <a:t>Guide to Research and Innovation Strategies for Smart </a:t>
            </a:r>
            <a:r>
              <a:rPr lang="en-US" dirty="0" err="1" smtClean="0"/>
              <a:t>Specialisation</a:t>
            </a:r>
            <a:r>
              <a:rPr lang="sr-Latn-RS" dirty="0" smtClean="0"/>
              <a:t>, 2012</a:t>
            </a:r>
            <a:r>
              <a:rPr lang="en-US" dirty="0" smtClean="0"/>
              <a:t>)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2673700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RIS3 - theoretical considerations and future development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sr-Latn-RS" dirty="0" smtClean="0"/>
              <a:t>International experiences in RIS3 implementation – EU and non-EU countries/regions, and more widely -  </a:t>
            </a:r>
            <a:r>
              <a:rPr lang="en-US" dirty="0"/>
              <a:t>Australia, Brazil, Chile, Colombia, Mexico, Norway, Peru, China, Thailand, </a:t>
            </a:r>
            <a:r>
              <a:rPr lang="sr-Latn-RS" dirty="0" smtClean="0"/>
              <a:t>USA</a:t>
            </a:r>
            <a:r>
              <a:rPr lang="en-US" dirty="0" smtClean="0"/>
              <a:t>, </a:t>
            </a:r>
            <a:r>
              <a:rPr lang="en-US" dirty="0"/>
              <a:t>Canada and Africa, among others </a:t>
            </a:r>
            <a:endParaRPr lang="sr-Latn-RS" dirty="0" smtClean="0"/>
          </a:p>
          <a:p>
            <a:pPr>
              <a:spcAft>
                <a:spcPts val="1200"/>
              </a:spcAft>
            </a:pPr>
            <a:r>
              <a:rPr lang="sr-Latn-RS" dirty="0" smtClean="0"/>
              <a:t>The role of RIS3 in economic recovery after Covid-19 pandemic</a:t>
            </a:r>
          </a:p>
          <a:p>
            <a:pPr>
              <a:spcAft>
                <a:spcPts val="1200"/>
              </a:spcAft>
            </a:pPr>
            <a:r>
              <a:rPr lang="sr-Latn-RS" dirty="0" smtClean="0"/>
              <a:t>From S3 to </a:t>
            </a:r>
            <a:r>
              <a:rPr lang="en-US" dirty="0"/>
              <a:t>Smart </a:t>
            </a:r>
            <a:r>
              <a:rPr lang="en-US" dirty="0" err="1"/>
              <a:t>Specialisation</a:t>
            </a:r>
            <a:r>
              <a:rPr lang="en-US" dirty="0"/>
              <a:t> Strategies for Sustainability (S4</a:t>
            </a:r>
            <a:r>
              <a:rPr lang="en-US" dirty="0" smtClean="0"/>
              <a:t>).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41645804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Latn-RS" dirty="0" smtClean="0"/>
              <a:t>RIS3 priorities in the Danube region</a:t>
            </a:r>
            <a:endParaRPr lang="sr-Latn-RS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619165" y="1556789"/>
            <a:ext cx="4524835" cy="3829256"/>
          </a:xfrm>
          <a:prstGeom prst="rect">
            <a:avLst/>
          </a:prstGeom>
        </p:spPr>
      </p:pic>
      <p:graphicFrame>
        <p:nvGraphicFramePr>
          <p:cNvPr id="14" name="Content Placeholder 1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821613104"/>
              </p:ext>
            </p:extLst>
          </p:nvPr>
        </p:nvGraphicFramePr>
        <p:xfrm>
          <a:off x="323528" y="1556789"/>
          <a:ext cx="4032448" cy="4106513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2825754647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1513855944"/>
                    </a:ext>
                  </a:extLst>
                </a:gridCol>
              </a:tblGrid>
              <a:tr h="6032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</a:rPr>
                        <a:t>S3 </a:t>
                      </a:r>
                      <a:r>
                        <a:rPr lang="en-GB" sz="1800" dirty="0">
                          <a:effectLst/>
                        </a:rPr>
                        <a:t>priority</a:t>
                      </a:r>
                      <a:endParaRPr lang="sr-Lat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Frequency (number of countries)</a:t>
                      </a:r>
                      <a:endParaRPr lang="sr-Lat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880701757"/>
                  </a:ext>
                </a:extLst>
              </a:tr>
              <a:tr h="3581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ICT</a:t>
                      </a:r>
                      <a:endParaRPr lang="sr-Lat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7</a:t>
                      </a:r>
                      <a:endParaRPr lang="sr-Lat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99382822"/>
                  </a:ext>
                </a:extLst>
              </a:tr>
              <a:tr h="3581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Food</a:t>
                      </a:r>
                      <a:endParaRPr lang="sr-Lat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7</a:t>
                      </a:r>
                      <a:endParaRPr lang="sr-Lat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499779182"/>
                  </a:ext>
                </a:extLst>
              </a:tr>
              <a:tr h="3581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Health/Medicine</a:t>
                      </a:r>
                      <a:endParaRPr lang="sr-Lat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7</a:t>
                      </a:r>
                      <a:endParaRPr lang="sr-Lat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352367749"/>
                  </a:ext>
                </a:extLst>
              </a:tr>
              <a:tr h="6032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Automotive &amp; Mobility</a:t>
                      </a:r>
                      <a:endParaRPr lang="sr-Lat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5</a:t>
                      </a:r>
                      <a:endParaRPr lang="sr-Lat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66460794"/>
                  </a:ext>
                </a:extLst>
              </a:tr>
              <a:tr h="3581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Manufacturing</a:t>
                      </a:r>
                      <a:endParaRPr lang="sr-Lat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5</a:t>
                      </a:r>
                      <a:endParaRPr lang="sr-Lat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824828134"/>
                  </a:ext>
                </a:extLst>
              </a:tr>
              <a:tr h="3581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Creative industries</a:t>
                      </a:r>
                      <a:endParaRPr lang="sr-Lat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5</a:t>
                      </a:r>
                      <a:endParaRPr lang="sr-Lat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823893840"/>
                  </a:ext>
                </a:extLst>
              </a:tr>
              <a:tr h="6032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Environment protection</a:t>
                      </a:r>
                      <a:endParaRPr lang="sr-Latn-R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5</a:t>
                      </a:r>
                      <a:endParaRPr lang="sr-Latn-R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605444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2184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Initiatives facilitating S3 cooperation in the Danube region</a:t>
            </a:r>
            <a:endParaRPr lang="sr-Latn-R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28800"/>
            <a:ext cx="8229600" cy="4528160"/>
          </a:xfrm>
        </p:spPr>
        <p:txBody>
          <a:bodyPr/>
          <a:lstStyle/>
          <a:p>
            <a:r>
              <a:rPr lang="sr-Latn-RS" dirty="0"/>
              <a:t>Joint Research Centre (JRC</a:t>
            </a:r>
            <a:r>
              <a:rPr lang="sr-Latn-RS" dirty="0" smtClean="0"/>
              <a:t>)</a:t>
            </a:r>
          </a:p>
          <a:p>
            <a:r>
              <a:rPr lang="en-US" dirty="0"/>
              <a:t>Danube Funding Coordination Network (DFCN</a:t>
            </a:r>
            <a:r>
              <a:rPr lang="en-US" dirty="0" smtClean="0"/>
              <a:t>)</a:t>
            </a:r>
            <a:endParaRPr lang="sr-Latn-RS" dirty="0" smtClean="0"/>
          </a:p>
          <a:p>
            <a:r>
              <a:rPr lang="en-US" dirty="0"/>
              <a:t>Call for multilateral scientific and technological cooperation in the Danube </a:t>
            </a:r>
            <a:r>
              <a:rPr lang="en-US" dirty="0" smtClean="0"/>
              <a:t>region</a:t>
            </a:r>
            <a:endParaRPr lang="sr-Latn-RS" dirty="0" smtClean="0"/>
          </a:p>
          <a:p>
            <a:r>
              <a:rPr lang="sr-Latn-RS" dirty="0"/>
              <a:t>Danube Transnational Programme (DTP</a:t>
            </a:r>
            <a:r>
              <a:rPr lang="sr-Latn-RS" dirty="0" smtClean="0"/>
              <a:t>)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9524785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4312"/>
          </a:xfrm>
        </p:spPr>
        <p:txBody>
          <a:bodyPr/>
          <a:lstStyle/>
          <a:p>
            <a:pPr algn="ctr"/>
            <a:r>
              <a:rPr lang="sr-Latn-RS" dirty="0" smtClean="0"/>
              <a:t>PA7 RIS3 survey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7504" y="1196752"/>
            <a:ext cx="8928992" cy="496020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The objective of the questionnaire </a:t>
            </a:r>
            <a:r>
              <a:rPr lang="sr-Latn-RS" dirty="0" smtClean="0"/>
              <a:t>- </a:t>
            </a:r>
            <a:r>
              <a:rPr lang="en-US" dirty="0" smtClean="0"/>
              <a:t>collection </a:t>
            </a:r>
            <a:r>
              <a:rPr lang="en-US" dirty="0"/>
              <a:t>of best practices and initiatives related to </a:t>
            </a:r>
            <a:r>
              <a:rPr lang="sr-Latn-RS" dirty="0" smtClean="0"/>
              <a:t>RIS3s </a:t>
            </a:r>
            <a:r>
              <a:rPr lang="en-US" dirty="0" smtClean="0"/>
              <a:t>across </a:t>
            </a:r>
            <a:r>
              <a:rPr lang="en-US" dirty="0"/>
              <a:t>the Danube region </a:t>
            </a:r>
            <a:r>
              <a:rPr lang="en-US" dirty="0" smtClean="0"/>
              <a:t>to </a:t>
            </a:r>
            <a:r>
              <a:rPr lang="en-US" dirty="0"/>
              <a:t>support countries and regions with relevant policy recommendations. </a:t>
            </a:r>
            <a:endParaRPr lang="sr-Latn-RS" dirty="0" smtClean="0"/>
          </a:p>
          <a:p>
            <a:r>
              <a:rPr lang="en-US" dirty="0"/>
              <a:t>Among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r>
              <a:rPr lang="en-US" dirty="0" smtClean="0"/>
              <a:t> </a:t>
            </a:r>
            <a:r>
              <a:rPr lang="en-US" dirty="0"/>
              <a:t>Danube region countries that have adopted </a:t>
            </a:r>
            <a:r>
              <a:rPr lang="sr-Latn-RS" dirty="0" smtClean="0"/>
              <a:t>RIS3</a:t>
            </a:r>
            <a:r>
              <a:rPr lang="en-US" dirty="0" smtClean="0"/>
              <a:t>, </a:t>
            </a:r>
            <a:r>
              <a:rPr lang="en-US" dirty="0"/>
              <a:t>the feedback was received from three EU countries (Bulgaria, Czech Republic, Slovakia) and two non-EU (Montenegro and Serbia</a:t>
            </a:r>
            <a:r>
              <a:rPr lang="en-US" dirty="0" smtClean="0"/>
              <a:t>).</a:t>
            </a:r>
            <a:endParaRPr lang="sr-Latn-RS" dirty="0" smtClean="0"/>
          </a:p>
          <a:p>
            <a:r>
              <a:rPr lang="sr-Latn-RS" dirty="0" smtClean="0"/>
              <a:t>Results of the study contribute to:</a:t>
            </a:r>
          </a:p>
          <a:p>
            <a:pPr lvl="1"/>
            <a:r>
              <a:rPr lang="en-US" dirty="0" smtClean="0"/>
              <a:t>general </a:t>
            </a:r>
            <a:r>
              <a:rPr lang="en-US" dirty="0"/>
              <a:t>overview of the developments in RIS3 implementation in the Danube region, formulation of </a:t>
            </a:r>
            <a:r>
              <a:rPr lang="en-US" dirty="0" smtClean="0"/>
              <a:t>policy </a:t>
            </a:r>
            <a:r>
              <a:rPr lang="en-US" dirty="0"/>
              <a:t>recommendations and proposing concrete </a:t>
            </a:r>
            <a:r>
              <a:rPr lang="en-US" dirty="0" smtClean="0"/>
              <a:t>initiatives</a:t>
            </a:r>
            <a:r>
              <a:rPr lang="sr-Latn-RS" dirty="0" smtClean="0"/>
              <a:t>;</a:t>
            </a:r>
            <a:endParaRPr lang="sr-Latn-RS" dirty="0"/>
          </a:p>
          <a:p>
            <a:pPr lvl="1"/>
            <a:r>
              <a:rPr lang="en-US" dirty="0" smtClean="0"/>
              <a:t>implementation </a:t>
            </a:r>
            <a:r>
              <a:rPr lang="en-US" dirty="0"/>
              <a:t>of the EUSDR Action plan and especially Action No 5 “To support exchange of information and experience sharing for the purpose of preparation of future strategic R&amp;I documents applicable in the new programming period</a:t>
            </a:r>
            <a:r>
              <a:rPr lang="en-US" dirty="0" smtClean="0"/>
              <a:t>”</a:t>
            </a:r>
            <a:r>
              <a:rPr lang="sr-Latn-RS" dirty="0" smtClean="0"/>
              <a:t>.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5167991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sr-Latn-RS" dirty="0" smtClean="0"/>
              <a:t>Structure of the study summarising survey results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Latn-RS" dirty="0" smtClean="0"/>
              <a:t>1. RIS3 Implementation</a:t>
            </a:r>
          </a:p>
          <a:p>
            <a:pPr marL="0" indent="0">
              <a:buNone/>
            </a:pPr>
            <a:r>
              <a:rPr lang="sr-Latn-RS" dirty="0" smtClean="0"/>
              <a:t>2. RIS3 Monitoring</a:t>
            </a:r>
          </a:p>
          <a:p>
            <a:pPr marL="0" indent="0">
              <a:buNone/>
            </a:pPr>
            <a:r>
              <a:rPr lang="sr-Latn-RS" dirty="0" smtClean="0"/>
              <a:t>3. RIS3 Evaluation</a:t>
            </a:r>
          </a:p>
          <a:p>
            <a:pPr marL="0" indent="0">
              <a:buNone/>
            </a:pPr>
            <a:r>
              <a:rPr lang="sr-Latn-RS" dirty="0" smtClean="0"/>
              <a:t>4. Challenges </a:t>
            </a:r>
            <a:r>
              <a:rPr lang="sr-Latn-RS" dirty="0"/>
              <a:t>in RIS3 </a:t>
            </a:r>
            <a:r>
              <a:rPr lang="sr-Latn-RS" dirty="0" smtClean="0"/>
              <a:t>implementation</a:t>
            </a:r>
          </a:p>
          <a:p>
            <a:pPr marL="0" indent="0">
              <a:buNone/>
            </a:pPr>
            <a:r>
              <a:rPr lang="en-US" dirty="0" smtClean="0"/>
              <a:t>5.</a:t>
            </a:r>
            <a:r>
              <a:rPr lang="sr-Latn-RS" dirty="0" smtClean="0"/>
              <a:t> </a:t>
            </a:r>
            <a:r>
              <a:rPr lang="en-US" dirty="0" smtClean="0"/>
              <a:t>The </a:t>
            </a:r>
            <a:r>
              <a:rPr lang="en-US" dirty="0"/>
              <a:t>main achievements of RIS3 implementation in the Danube region </a:t>
            </a:r>
            <a:r>
              <a:rPr lang="en-US" dirty="0" smtClean="0"/>
              <a:t>countries</a:t>
            </a:r>
            <a:endParaRPr lang="sr-Latn-RS" dirty="0" smtClean="0"/>
          </a:p>
          <a:p>
            <a:pPr marL="0" indent="0">
              <a:buNone/>
            </a:pPr>
            <a:r>
              <a:rPr lang="sr-Latn-RS" dirty="0" smtClean="0"/>
              <a:t>6. RIS3 </a:t>
            </a:r>
            <a:r>
              <a:rPr lang="sr-Latn-RS" dirty="0"/>
              <a:t>and </a:t>
            </a:r>
            <a:r>
              <a:rPr lang="sr-Latn-RS" dirty="0" smtClean="0"/>
              <a:t>Covid-19</a:t>
            </a:r>
          </a:p>
          <a:p>
            <a:pPr marL="0" indent="0">
              <a:buNone/>
            </a:pPr>
            <a:r>
              <a:rPr lang="sr-Latn-RS" dirty="0" smtClean="0"/>
              <a:t>7. Policy recommendations and next steps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4059688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ôvod">
  <a:themeElements>
    <a:clrScheme name="Pôvod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Pôvod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ôvod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36425</TotalTime>
  <Words>1531</Words>
  <Application>Microsoft Office PowerPoint</Application>
  <PresentationFormat>Projekcija na ekranu (4:3)</PresentationFormat>
  <Paragraphs>166</Paragraphs>
  <Slides>20</Slides>
  <Notes>1</Notes>
  <HiddenSlides>0</HiddenSlides>
  <MMClips>0</MMClips>
  <ScaleCrop>false</ScaleCrop>
  <HeadingPairs>
    <vt:vector size="6" baseType="variant">
      <vt:variant>
        <vt:lpstr>Korišćeni fontovi</vt:lpstr>
      </vt:variant>
      <vt:variant>
        <vt:i4>6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20</vt:i4>
      </vt:variant>
    </vt:vector>
  </HeadingPairs>
  <TitlesOfParts>
    <vt:vector size="27" baseType="lpstr">
      <vt:lpstr>Arial</vt:lpstr>
      <vt:lpstr>Bookman Old Style</vt:lpstr>
      <vt:lpstr>Calibri</vt:lpstr>
      <vt:lpstr>Gill Sans MT</vt:lpstr>
      <vt:lpstr>Wingdings</vt:lpstr>
      <vt:lpstr>Wingdings 3</vt:lpstr>
      <vt:lpstr>Pôvod</vt:lpstr>
      <vt:lpstr>Prof. Dr Viktor Nedović Dr Dijana Štrbac</vt:lpstr>
      <vt:lpstr>Content</vt:lpstr>
      <vt:lpstr>RIS3 - theoretical considerations and future development</vt:lpstr>
      <vt:lpstr>RIS3 - theoretical considerations and future development</vt:lpstr>
      <vt:lpstr>RIS3 - theoretical considerations and future development</vt:lpstr>
      <vt:lpstr>RIS3 priorities in the Danube region</vt:lpstr>
      <vt:lpstr>Initiatives facilitating S3 cooperation in the Danube region</vt:lpstr>
      <vt:lpstr>PA7 RIS3 survey</vt:lpstr>
      <vt:lpstr>Structure of the study summarising survey results</vt:lpstr>
      <vt:lpstr>RIS3 implementation</vt:lpstr>
      <vt:lpstr>Key factors for a successful RIS3 implementation</vt:lpstr>
      <vt:lpstr>RIS3 Monitoring</vt:lpstr>
      <vt:lpstr>RIS3 evaluation</vt:lpstr>
      <vt:lpstr>Challenges in RIS3 implementation </vt:lpstr>
      <vt:lpstr>The main achievements of RIS3 implementation in the Danube region countries </vt:lpstr>
      <vt:lpstr>  RIS3 and Covid-19 </vt:lpstr>
      <vt:lpstr>Policy recommendations </vt:lpstr>
      <vt:lpstr>PowerPoint prezentacija</vt:lpstr>
      <vt:lpstr>Potential next steps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Up-date of PA7 Tagets discussion</dc:title>
  <dc:creator>Szüdi Jaroslava</dc:creator>
  <cp:lastModifiedBy>Dijana</cp:lastModifiedBy>
  <cp:revision>500</cp:revision>
  <cp:lastPrinted>2019-01-21T15:16:01Z</cp:lastPrinted>
  <dcterms:created xsi:type="dcterms:W3CDTF">2015-12-01T15:20:12Z</dcterms:created>
  <dcterms:modified xsi:type="dcterms:W3CDTF">2022-06-21T17:55:15Z</dcterms:modified>
</cp:coreProperties>
</file>